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26842-57FE-4A81-B755-B45C6142B53E}" type="datetimeFigureOut">
              <a:rPr lang="ru-RU" smtClean="0"/>
              <a:t>18.04.2021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569F2-D6B6-4BDD-98DD-CBA4DD2BF61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26842-57FE-4A81-B755-B45C6142B53E}" type="datetimeFigureOut">
              <a:rPr lang="ru-RU" smtClean="0"/>
              <a:t>18.04.2021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569F2-D6B6-4BDD-98DD-CBA4DD2BF61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26842-57FE-4A81-B755-B45C6142B53E}" type="datetimeFigureOut">
              <a:rPr lang="ru-RU" smtClean="0"/>
              <a:t>18.04.2021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569F2-D6B6-4BDD-98DD-CBA4DD2BF61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26842-57FE-4A81-B755-B45C6142B53E}" type="datetimeFigureOut">
              <a:rPr lang="ru-RU" smtClean="0"/>
              <a:t>18.04.2021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569F2-D6B6-4BDD-98DD-CBA4DD2BF61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26842-57FE-4A81-B755-B45C6142B53E}" type="datetimeFigureOut">
              <a:rPr lang="ru-RU" smtClean="0"/>
              <a:t>18.04.2021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569F2-D6B6-4BDD-98DD-CBA4DD2BF61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26842-57FE-4A81-B755-B45C6142B53E}" type="datetimeFigureOut">
              <a:rPr lang="ru-RU" smtClean="0"/>
              <a:t>18.04.2021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569F2-D6B6-4BDD-98DD-CBA4DD2BF61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26842-57FE-4A81-B755-B45C6142B53E}" type="datetimeFigureOut">
              <a:rPr lang="ru-RU" smtClean="0"/>
              <a:t>18.04.2021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569F2-D6B6-4BDD-98DD-CBA4DD2BF61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26842-57FE-4A81-B755-B45C6142B53E}" type="datetimeFigureOut">
              <a:rPr lang="ru-RU" smtClean="0"/>
              <a:t>18.04.2021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569F2-D6B6-4BDD-98DD-CBA4DD2BF61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26842-57FE-4A81-B755-B45C6142B53E}" type="datetimeFigureOut">
              <a:rPr lang="ru-RU" smtClean="0"/>
              <a:t>18.04.2021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DD569F2-D6B6-4BDD-98DD-CBA4DD2BF61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26842-57FE-4A81-B755-B45C6142B53E}" type="datetimeFigureOut">
              <a:rPr lang="ru-RU" smtClean="0"/>
              <a:t>18.04.2021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569F2-D6B6-4BDD-98DD-CBA4DD2BF61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26842-57FE-4A81-B755-B45C6142B53E}" type="datetimeFigureOut">
              <a:rPr lang="ru-RU" smtClean="0"/>
              <a:t>18.04.2021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569F2-D6B6-4BDD-98DD-CBA4DD2BF61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0F26842-57FE-4A81-B755-B45C6142B53E}" type="datetimeFigureOut">
              <a:rPr lang="ru-RU" smtClean="0"/>
              <a:t>18.04.2021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DD569F2-D6B6-4BDD-98DD-CBA4DD2BF61E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636912"/>
            <a:ext cx="7851648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ЛЕКЦИЯ 7</a:t>
            </a:r>
            <a:r>
              <a:rPr lang="ru-RU" sz="2800" dirty="0">
                <a:effectLst/>
              </a:rPr>
              <a:t/>
            </a:r>
            <a:br>
              <a:rPr lang="ru-RU" sz="2800" dirty="0">
                <a:effectLst/>
              </a:rPr>
            </a:br>
            <a:r>
              <a:rPr lang="ru-RU" sz="31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ЭКОНОМИЧЕСКАЯ </a:t>
            </a:r>
            <a:r>
              <a:rPr lang="ru-RU" sz="31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ОЦЕНКА ЗЕМЕЛЬ</a:t>
            </a:r>
            <a:r>
              <a:rPr lang="kk-KZ" sz="31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1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ПОНЯТИЕ, СОДЕРЖАНИЕ И ЗАДАЧИ ЭКОНОМИЧЕСКОЙ ОЦЕНКИ ЗЕМЕЛЬ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1142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640960" cy="5472608"/>
          </a:xfrm>
        </p:spPr>
        <p:txBody>
          <a:bodyPr>
            <a:normAutofit/>
          </a:bodyPr>
          <a:lstStyle/>
          <a:p>
            <a:pPr marL="0" indent="447675" algn="just">
              <a:buNone/>
              <a:tabLst>
                <a:tab pos="0" algn="l"/>
              </a:tabLst>
            </a:pPr>
            <a:r>
              <a:rPr lang="ru-RU" b="1" i="1" dirty="0"/>
              <a:t>Экономическая оценка</a:t>
            </a:r>
            <a:r>
              <a:rPr lang="ru-RU" b="1" dirty="0"/>
              <a:t> </a:t>
            </a:r>
            <a:r>
              <a:rPr lang="ru-RU" b="1" dirty="0" smtClean="0"/>
              <a:t>- </a:t>
            </a:r>
            <a:r>
              <a:rPr lang="ru-RU" dirty="0" smtClean="0"/>
              <a:t>земли </a:t>
            </a:r>
            <a:r>
              <a:rPr lang="ru-RU" dirty="0"/>
              <a:t>в системе земельного кадастра характеризует экономическую, хозяйственную ценность земли как средства производства, определяет производительную способность разнокачественных земель с помощью системы экономических показателей при учете всего комплекса природных и экономических условий хозяйствования. </a:t>
            </a:r>
            <a:endParaRPr lang="ru-RU" dirty="0" smtClean="0"/>
          </a:p>
          <a:p>
            <a:pPr marL="0" indent="447675" algn="just">
              <a:buNone/>
              <a:tabLst>
                <a:tab pos="0" algn="l"/>
              </a:tabLst>
            </a:pPr>
            <a:r>
              <a:rPr lang="ru-RU" dirty="0" smtClean="0"/>
              <a:t>Экономическая </a:t>
            </a:r>
            <a:r>
              <a:rPr lang="ru-RU" dirty="0"/>
              <a:t>оценка земель как заключительный этап земельно-оценочных работ в составе земельного кадастра определяет сравнительную ценность земли как средства производства в сельском хозяйстве.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9644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640960" cy="5616624"/>
          </a:xfrm>
        </p:spPr>
        <p:txBody>
          <a:bodyPr/>
          <a:lstStyle/>
          <a:p>
            <a:pPr marL="0" indent="447675" algn="just">
              <a:buNone/>
            </a:pPr>
            <a:r>
              <a:rPr lang="ru-RU" b="1" i="1" dirty="0"/>
              <a:t>Цель </a:t>
            </a:r>
            <a:r>
              <a:rPr lang="ru-RU" b="1" i="1" dirty="0" smtClean="0"/>
              <a:t>- </a:t>
            </a:r>
            <a:r>
              <a:rPr lang="ru-RU" dirty="0" smtClean="0"/>
              <a:t>экономической </a:t>
            </a:r>
            <a:r>
              <a:rPr lang="ru-RU" dirty="0"/>
              <a:t>оценки земель направлена на создание предпосылок для объективного решения вопросов рационального использования и охраны земельных ресурсов, совершенствования экономического механизма хозяйствования в народном хозяйстве.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002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640960" cy="5616624"/>
          </a:xfrm>
        </p:spPr>
        <p:txBody>
          <a:bodyPr>
            <a:normAutofit/>
          </a:bodyPr>
          <a:lstStyle/>
          <a:p>
            <a:pPr marL="0" indent="447675" algn="just">
              <a:buNone/>
            </a:pPr>
            <a:r>
              <a:rPr lang="ru-RU" b="1" i="1" dirty="0"/>
              <a:t>Главная </a:t>
            </a:r>
            <a:r>
              <a:rPr lang="ru-RU" b="1" i="1" dirty="0" smtClean="0"/>
              <a:t>задача</a:t>
            </a:r>
            <a:r>
              <a:rPr lang="ru-RU" b="1" dirty="0" smtClean="0"/>
              <a:t> - </a:t>
            </a:r>
            <a:r>
              <a:rPr lang="ru-RU" dirty="0"/>
              <a:t>экономической оценки земель состоит в том, чтобы на основе всестороннего учета условий и результатов сельскохозяйственного производства установить для каждого хозяйства продуктивность земель и экономический эффект их использования (с одновременным учетом природного потенциала и объективных экономических факторов) и определить производительность общественного труда при использовании разнокачественных земельных участков.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8262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80728"/>
            <a:ext cx="8568952" cy="5616624"/>
          </a:xfrm>
        </p:spPr>
        <p:txBody>
          <a:bodyPr>
            <a:normAutofit fontScale="85000" lnSpcReduction="20000"/>
          </a:bodyPr>
          <a:lstStyle/>
          <a:p>
            <a:pPr marL="0" indent="447675" algn="just">
              <a:buNone/>
            </a:pPr>
            <a:r>
              <a:rPr lang="ru-RU" b="1" i="1" dirty="0"/>
              <a:t>Объект </a:t>
            </a:r>
            <a:r>
              <a:rPr lang="ru-RU" b="1" dirty="0" smtClean="0"/>
              <a:t> - </a:t>
            </a:r>
            <a:r>
              <a:rPr lang="ru-RU" dirty="0" smtClean="0"/>
              <a:t>экономической </a:t>
            </a:r>
            <a:r>
              <a:rPr lang="ru-RU" dirty="0"/>
              <a:t>оценки земель следует считать определенные единицы земельной площади, которые отличаются по экономическому плодородию. Объектом экономической оценки земель (в отличие от бонитировки почв) выступает не почва, а земля как средство производства </a:t>
            </a:r>
          </a:p>
          <a:p>
            <a:pPr marL="0" indent="447675" algn="just">
              <a:buNone/>
            </a:pPr>
            <a:r>
              <a:rPr lang="ru-RU" b="1" i="1" dirty="0"/>
              <a:t>Предметом</a:t>
            </a:r>
            <a:r>
              <a:rPr lang="ru-RU" b="1" dirty="0"/>
              <a:t> </a:t>
            </a:r>
            <a:r>
              <a:rPr lang="ru-RU" b="1" dirty="0" smtClean="0"/>
              <a:t>- </a:t>
            </a:r>
            <a:r>
              <a:rPr lang="ru-RU" dirty="0" smtClean="0"/>
              <a:t>экономической </a:t>
            </a:r>
            <a:r>
              <a:rPr lang="ru-RU" dirty="0"/>
              <a:t>оценки земли может быть только ее общественная потребительная стоимость как средства производства. При этом общественная потребительная стоимость земли рассматривается в неразрывном единстве ее естественных и общественно-экономических условий, определяющих полезность этих свойств. </a:t>
            </a:r>
            <a:endParaRPr lang="ru-RU" dirty="0" smtClean="0"/>
          </a:p>
          <a:p>
            <a:pPr marL="0" indent="447675" algn="just">
              <a:buNone/>
            </a:pPr>
            <a:r>
              <a:rPr lang="ru-RU" dirty="0"/>
              <a:t>Земля включает в себя весь комплекс природных факторов, определяющих условия ее использования в процессе производства. Другими словами, объект экономической оценки земель представляет собой почву в совокупности со всеми природными факторами, определяющими понятие земли с учетом конкретных производственных и экономических условий ее использования в процессе производства. </a:t>
            </a:r>
          </a:p>
          <a:p>
            <a:pPr marL="0" indent="447675" algn="just">
              <a:buNone/>
            </a:pPr>
            <a:endParaRPr lang="ru-RU" dirty="0"/>
          </a:p>
          <a:p>
            <a:pPr marL="0" indent="447675"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339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/>
          <a:lstStyle/>
          <a:p>
            <a:pPr marL="0" indent="447675" algn="just">
              <a:buNone/>
            </a:pPr>
            <a:r>
              <a:rPr lang="ru-RU" b="1" i="1" dirty="0"/>
              <a:t>Основной оценочной единице</a:t>
            </a:r>
            <a:r>
              <a:rPr lang="ru-RU" b="1" dirty="0"/>
              <a:t>й </a:t>
            </a:r>
            <a:r>
              <a:rPr lang="ru-RU" b="1" dirty="0" smtClean="0"/>
              <a:t>- </a:t>
            </a:r>
            <a:r>
              <a:rPr lang="ru-RU" dirty="0" smtClean="0"/>
              <a:t>выступает </a:t>
            </a:r>
            <a:r>
              <a:rPr lang="ru-RU" dirty="0" err="1"/>
              <a:t>агропроизводственная</a:t>
            </a:r>
            <a:r>
              <a:rPr lang="ru-RU" dirty="0"/>
              <a:t> группа почв. При экономической оценке земель учитывается местоположение оцениваемой </a:t>
            </a:r>
            <a:r>
              <a:rPr lang="ru-RU" dirty="0" err="1"/>
              <a:t>агрогруппы</a:t>
            </a:r>
            <a:r>
              <a:rPr lang="ru-RU" dirty="0"/>
              <a:t> почв по экономическим условиям хозяйствования, что достигается путем проведения земельно-оценочного районирования.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649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640960" cy="547260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/>
              <a:t>Материалы экономической оценки земли предназначаются для решения следующих задач: </a:t>
            </a:r>
          </a:p>
          <a:p>
            <a:pPr marL="0" indent="447675" algn="just">
              <a:buFontTx/>
              <a:buChar char="-"/>
              <a:tabLst>
                <a:tab pos="0" algn="l"/>
              </a:tabLst>
            </a:pPr>
            <a:r>
              <a:rPr lang="ru-RU" dirty="0" smtClean="0"/>
              <a:t>оценка </a:t>
            </a:r>
            <a:r>
              <a:rPr lang="ru-RU" dirty="0"/>
              <a:t>хозяйственной деятельности собственников земли, землевладельцев, землепользователей и </a:t>
            </a:r>
            <a:r>
              <a:rPr lang="ru-RU" dirty="0" smtClean="0"/>
              <a:t>арендаторов;</a:t>
            </a:r>
          </a:p>
          <a:p>
            <a:pPr marL="0" indent="447675" algn="just">
              <a:buFontTx/>
              <a:buChar char="-"/>
              <a:tabLst>
                <a:tab pos="0" algn="l"/>
              </a:tabLst>
            </a:pPr>
            <a:r>
              <a:rPr lang="ru-RU" dirty="0" smtClean="0"/>
              <a:t>развитие </a:t>
            </a:r>
            <a:r>
              <a:rPr lang="ru-RU" dirty="0"/>
              <a:t>и функционирование рынка </a:t>
            </a:r>
            <a:r>
              <a:rPr lang="ru-RU" dirty="0" smtClean="0"/>
              <a:t>земли;</a:t>
            </a:r>
          </a:p>
          <a:p>
            <a:pPr marL="0" indent="447675" algn="just">
              <a:buFontTx/>
              <a:buChar char="-"/>
              <a:tabLst>
                <a:tab pos="0" algn="l"/>
              </a:tabLst>
            </a:pPr>
            <a:r>
              <a:rPr lang="ru-RU" dirty="0" smtClean="0"/>
              <a:t>предоставление </a:t>
            </a:r>
            <a:r>
              <a:rPr lang="ru-RU" dirty="0"/>
              <a:t>и изъятие земельных </a:t>
            </a:r>
            <a:r>
              <a:rPr lang="ru-RU" dirty="0" smtClean="0"/>
              <a:t>участков;</a:t>
            </a:r>
          </a:p>
          <a:p>
            <a:pPr marL="0" indent="447675" algn="just">
              <a:buFontTx/>
              <a:buChar char="-"/>
              <a:tabLst>
                <a:tab pos="0" algn="l"/>
              </a:tabLst>
            </a:pPr>
            <a:r>
              <a:rPr lang="ru-RU" dirty="0" smtClean="0"/>
              <a:t>установление </a:t>
            </a:r>
            <a:r>
              <a:rPr lang="ru-RU" dirty="0"/>
              <a:t>размеров земельного налога, арендной платы и нормативной цены земли; </a:t>
            </a:r>
            <a:endParaRPr lang="ru-RU" dirty="0" smtClean="0"/>
          </a:p>
          <a:p>
            <a:pPr marL="0" indent="447675" algn="just">
              <a:buFontTx/>
              <a:buChar char="-"/>
              <a:tabLst>
                <a:tab pos="0" algn="l"/>
              </a:tabLst>
            </a:pPr>
            <a:r>
              <a:rPr lang="ru-RU" dirty="0" smtClean="0"/>
              <a:t>установление </a:t>
            </a:r>
            <a:r>
              <a:rPr lang="ru-RU" dirty="0"/>
              <a:t>размеров компенсационных выплат в соответствии с </a:t>
            </a:r>
            <a:r>
              <a:rPr lang="ru-RU" dirty="0" smtClean="0"/>
              <a:t>законодательством;</a:t>
            </a:r>
          </a:p>
          <a:p>
            <a:pPr marL="0" indent="447675" algn="just">
              <a:buFontTx/>
              <a:buChar char="-"/>
              <a:tabLst>
                <a:tab pos="0" algn="l"/>
              </a:tabLst>
            </a:pPr>
            <a:r>
              <a:rPr lang="ru-RU" dirty="0" smtClean="0"/>
              <a:t>формирование </a:t>
            </a:r>
            <a:r>
              <a:rPr lang="ru-RU" dirty="0"/>
              <a:t>земельного фонда в государственной, муниципальной и частной собственности.</a:t>
            </a:r>
          </a:p>
          <a:p>
            <a:pPr marL="0" indent="447675" algn="just">
              <a:tabLst>
                <a:tab pos="0" algn="l"/>
              </a:tabLst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7193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Показатели экономической оценки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земель.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5400600"/>
          </a:xfrm>
        </p:spPr>
        <p:txBody>
          <a:bodyPr>
            <a:normAutofit/>
          </a:bodyPr>
          <a:lstStyle/>
          <a:p>
            <a:pPr marL="0" indent="447675" algn="just">
              <a:buNone/>
            </a:pPr>
            <a:r>
              <a:rPr lang="ru-RU" dirty="0"/>
              <a:t>Большое значение для экономической оценки земель имеет правильный выбор показателей оценки. Ранее уже отмечалось, что предметом экономической оценки земель выступают конкретные формы проявления экономического плодородия — абсолютное и относительное. Следовательно, для того чтобы с необходимой объективностью и достоверностью решать задачи при проведении оценки земель, необходимо определить уровень абсолютного и относительного плодородия, дать ему численное выражение. Это достигается при помощи системы конкретных земельно-оценочных показателей, которые имеют натуральное и денежное выражение.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5197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80728"/>
            <a:ext cx="8568952" cy="5877272"/>
          </a:xfrm>
        </p:spPr>
        <p:txBody>
          <a:bodyPr>
            <a:normAutofit fontScale="92500"/>
          </a:bodyPr>
          <a:lstStyle/>
          <a:p>
            <a:pPr marL="0" indent="447675" algn="just">
              <a:buNone/>
            </a:pPr>
            <a:r>
              <a:rPr lang="ru-RU" dirty="0"/>
              <a:t>Современная экономическая оценка земель определяется системой земельно-оценочных показателей, имеющих свое конкретное содержание и </a:t>
            </a:r>
            <a:r>
              <a:rPr lang="ru-RU" dirty="0" smtClean="0"/>
              <a:t>назначение.</a:t>
            </a:r>
          </a:p>
          <a:p>
            <a:pPr marL="0" indent="447675" algn="just">
              <a:buNone/>
            </a:pPr>
            <a:r>
              <a:rPr lang="ru-RU" dirty="0" smtClean="0"/>
              <a:t>Основные </a:t>
            </a:r>
            <a:r>
              <a:rPr lang="ru-RU" dirty="0"/>
              <a:t>из них: </a:t>
            </a:r>
          </a:p>
          <a:p>
            <a:pPr marL="0" indent="447675" algn="just">
              <a:buNone/>
            </a:pPr>
            <a:r>
              <a:rPr lang="ru-RU" dirty="0"/>
              <a:t>-</a:t>
            </a:r>
            <a:r>
              <a:rPr lang="ru-RU" dirty="0" smtClean="0"/>
              <a:t> урожайность </a:t>
            </a:r>
            <a:r>
              <a:rPr lang="ru-RU" dirty="0"/>
              <a:t>сельскохозяйственных культур (у), ц/га; </a:t>
            </a:r>
          </a:p>
          <a:p>
            <a:pPr marL="0" indent="447675" algn="just">
              <a:buNone/>
            </a:pPr>
            <a:r>
              <a:rPr lang="ru-RU" dirty="0"/>
              <a:t>-</a:t>
            </a:r>
            <a:r>
              <a:rPr lang="ru-RU" dirty="0" smtClean="0"/>
              <a:t> продуктивность </a:t>
            </a:r>
            <a:r>
              <a:rPr lang="ru-RU" dirty="0"/>
              <a:t>земель по видам угодий, исчисленная по стоимости валовой продукции (ВП) растениеводства в кадастровых ценах, </a:t>
            </a:r>
            <a:r>
              <a:rPr lang="kk-KZ" dirty="0"/>
              <a:t>тг</a:t>
            </a:r>
            <a:r>
              <a:rPr lang="ru-RU" dirty="0"/>
              <a:t>/га; </a:t>
            </a:r>
          </a:p>
          <a:p>
            <a:pPr marL="0" indent="447675" algn="just">
              <a:buNone/>
            </a:pPr>
            <a:r>
              <a:rPr lang="ru-RU" dirty="0"/>
              <a:t>-</a:t>
            </a:r>
            <a:r>
              <a:rPr lang="ru-RU" dirty="0" smtClean="0"/>
              <a:t>  окупаемость </a:t>
            </a:r>
            <a:r>
              <a:rPr lang="ru-RU" dirty="0"/>
              <a:t>затрат (</a:t>
            </a:r>
            <a:r>
              <a:rPr lang="kk-KZ" dirty="0"/>
              <a:t>ОЗ</a:t>
            </a:r>
            <a:r>
              <a:rPr lang="ru-RU" dirty="0"/>
              <a:t>) — отношение стоимости валовой продукции в кадастровых ценах к затратам (</a:t>
            </a:r>
            <a:r>
              <a:rPr lang="kk-KZ" dirty="0"/>
              <a:t>З</a:t>
            </a:r>
            <a:r>
              <a:rPr lang="ru-RU" dirty="0"/>
              <a:t>) на ее производство, </a:t>
            </a:r>
            <a:r>
              <a:rPr lang="ru-RU" dirty="0" err="1"/>
              <a:t>тг</a:t>
            </a:r>
            <a:r>
              <a:rPr lang="ru-RU" dirty="0"/>
              <a:t>/</a:t>
            </a:r>
            <a:r>
              <a:rPr lang="kk-KZ" dirty="0"/>
              <a:t>тг. </a:t>
            </a:r>
            <a:r>
              <a:rPr lang="ru-RU" dirty="0"/>
              <a:t>Исчисляется по формуле: </a:t>
            </a:r>
          </a:p>
          <a:p>
            <a:pPr marL="0" indent="447675" algn="just"/>
            <a:r>
              <a:rPr lang="kk-KZ" dirty="0"/>
              <a:t> </a:t>
            </a:r>
            <a:endParaRPr lang="ru-RU" dirty="0"/>
          </a:p>
          <a:p>
            <a:r>
              <a:rPr lang="kk-KZ" dirty="0"/>
              <a:t> 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 descr="C:\Users\Анара\Desktop\Снимок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243" y="5589240"/>
            <a:ext cx="2520280" cy="1008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63861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640960" cy="5472608"/>
          </a:xfrm>
        </p:spPr>
        <p:txBody>
          <a:bodyPr>
            <a:normAutofit/>
          </a:bodyPr>
          <a:lstStyle/>
          <a:p>
            <a:pPr marL="0" indent="447675" algn="just">
              <a:buNone/>
            </a:pPr>
            <a:r>
              <a:rPr lang="ru-RU" dirty="0" smtClean="0"/>
              <a:t>-  </a:t>
            </a:r>
            <a:r>
              <a:rPr lang="ru-RU" dirty="0"/>
              <a:t>дифференциальный доход (ДД) — часть чистого дохода, выражающая стоимость дополнительного прибавочного продукта на относительно лучших землях, </a:t>
            </a:r>
            <a:r>
              <a:rPr lang="kk-KZ" dirty="0"/>
              <a:t>тг</a:t>
            </a:r>
            <a:r>
              <a:rPr lang="ru-RU" dirty="0"/>
              <a:t>/га. Определяется по формуле:</a:t>
            </a:r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/>
          </a:p>
          <a:p>
            <a:pPr marL="0" indent="447675" algn="just">
              <a:buNone/>
            </a:pPr>
            <a:r>
              <a:rPr lang="ru-RU" dirty="0"/>
              <a:t>где ЧД</a:t>
            </a:r>
            <a:r>
              <a:rPr lang="ru-RU" baseline="-25000" dirty="0"/>
              <a:t>Н</a:t>
            </a:r>
            <a:r>
              <a:rPr lang="ru-RU" dirty="0"/>
              <a:t> </a:t>
            </a:r>
            <a:r>
              <a:rPr lang="ru-RU" dirty="0" smtClean="0"/>
              <a:t>- </a:t>
            </a:r>
            <a:r>
              <a:rPr lang="ru-RU" dirty="0"/>
              <a:t>необходимый чистый доход, составляющий 15% стоимости совокупных производственных фондов, </a:t>
            </a:r>
            <a:r>
              <a:rPr lang="kk-KZ" dirty="0"/>
              <a:t>тг</a:t>
            </a:r>
            <a:r>
              <a:rPr lang="ru-RU" dirty="0"/>
              <a:t>/га. </a:t>
            </a:r>
          </a:p>
          <a:p>
            <a:pPr marL="0" indent="0" algn="ctr">
              <a:buNone/>
            </a:pPr>
            <a:endParaRPr lang="ru-RU" dirty="0"/>
          </a:p>
        </p:txBody>
      </p:sp>
      <p:pic>
        <p:nvPicPr>
          <p:cNvPr id="4" name="Рисунок 3" descr="C:\Users\Анара\Desktop\Снимок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645024"/>
            <a:ext cx="3384376" cy="8461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25088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/>
          </a:bodyPr>
          <a:lstStyle/>
          <a:p>
            <a:pPr marL="0" indent="447675" algn="just">
              <a:buNone/>
            </a:pPr>
            <a:r>
              <a:rPr lang="ru-RU" dirty="0"/>
              <a:t>Стоимость совокупных производственных фондов (</a:t>
            </a:r>
            <a:r>
              <a:rPr lang="ru-RU" dirty="0" err="1"/>
              <a:t>Фс</a:t>
            </a:r>
            <a:r>
              <a:rPr lang="ru-RU" dirty="0"/>
              <a:t>) представляет собой сумму основных (</a:t>
            </a:r>
            <a:r>
              <a:rPr lang="ru-RU" dirty="0" err="1"/>
              <a:t>Фосн</a:t>
            </a:r>
            <a:r>
              <a:rPr lang="ru-RU" dirty="0"/>
              <a:t>.) и оборотных (Фоб.) фондов. Оборотные фонды (по каждому угодью, культуре) определяются как сумма всех затрат за вычетом амортизации. </a:t>
            </a:r>
          </a:p>
          <a:p>
            <a:pPr marL="0" indent="447675" algn="just">
              <a:buNone/>
            </a:pPr>
            <a:r>
              <a:rPr lang="ru-RU" dirty="0"/>
              <a:t>Методика оценки земель рассматривает основные земельно - оценочные показатели, связанные между собой функционально и имеющие свое конкретное назначение, как единую систему показателей, характеризующую производительную способность земель.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94947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8640960" cy="5688632"/>
          </a:xfrm>
        </p:spPr>
        <p:txBody>
          <a:bodyPr>
            <a:normAutofit fontScale="92500" lnSpcReduction="20000"/>
          </a:bodyPr>
          <a:lstStyle/>
          <a:p>
            <a:pPr marL="0" indent="447675" algn="just">
              <a:buNone/>
            </a:pPr>
            <a:r>
              <a:rPr lang="ru-RU" dirty="0"/>
              <a:t>Дифференциальный доход соответствует суммарной дифференциальной ренте (</a:t>
            </a:r>
            <a:r>
              <a:rPr lang="ru-RU" dirty="0" smtClean="0"/>
              <a:t>I+II</a:t>
            </a:r>
            <a:r>
              <a:rPr lang="ru-RU" dirty="0"/>
              <a:t>) и выражает общую величину экономического эффекта использования земель с одновременным учетом их качеств и уровня интенсивности земледелия. </a:t>
            </a:r>
          </a:p>
          <a:p>
            <a:pPr marL="0" indent="447675" algn="just">
              <a:buNone/>
            </a:pPr>
            <a:r>
              <a:rPr lang="ru-RU" dirty="0"/>
              <a:t>При этом дифференциальный доход рассчитывается по формуле:</a:t>
            </a:r>
          </a:p>
          <a:p>
            <a:pPr marL="0" indent="447675" algn="just">
              <a:buNone/>
            </a:pPr>
            <a:r>
              <a:rPr lang="kk-KZ" dirty="0"/>
              <a:t> </a:t>
            </a:r>
            <a:endParaRPr lang="ru-RU" dirty="0"/>
          </a:p>
          <a:p>
            <a:pPr marL="0" indent="447675" algn="just">
              <a:buNone/>
            </a:pPr>
            <a:r>
              <a:rPr lang="kk-KZ" dirty="0"/>
              <a:t> </a:t>
            </a:r>
            <a:endParaRPr lang="ru-RU" dirty="0"/>
          </a:p>
          <a:p>
            <a:pPr marL="0" indent="447675" algn="just">
              <a:buNone/>
            </a:pPr>
            <a:r>
              <a:rPr lang="ru-RU" dirty="0"/>
              <a:t>где d </a:t>
            </a:r>
            <a:r>
              <a:rPr lang="ru-RU" dirty="0" smtClean="0"/>
              <a:t>- </a:t>
            </a:r>
            <a:r>
              <a:rPr lang="ru-RU" dirty="0"/>
              <a:t>удельный вес дифференциального дохода в валовом </a:t>
            </a:r>
            <a:r>
              <a:rPr lang="ru-RU" dirty="0" smtClean="0"/>
              <a:t>продукте</a:t>
            </a:r>
            <a:r>
              <a:rPr lang="ru-RU" dirty="0"/>
              <a:t>, определяется по формуле:</a:t>
            </a:r>
          </a:p>
          <a:p>
            <a:pPr marL="0" indent="447675" algn="just">
              <a:buNone/>
            </a:pPr>
            <a:r>
              <a:rPr lang="kk-KZ" dirty="0"/>
              <a:t> </a:t>
            </a:r>
            <a:endParaRPr lang="ru-RU" dirty="0"/>
          </a:p>
          <a:p>
            <a:pPr marL="0" indent="447675" algn="just">
              <a:buNone/>
            </a:pPr>
            <a:r>
              <a:rPr lang="kk-KZ" dirty="0"/>
              <a:t> </a:t>
            </a:r>
            <a:endParaRPr lang="ru-RU" dirty="0"/>
          </a:p>
          <a:p>
            <a:pPr marL="0" indent="447675" algn="just">
              <a:buNone/>
            </a:pPr>
            <a:r>
              <a:rPr lang="ru-RU" dirty="0"/>
              <a:t>Данный способ расчета дифференциального дохода равнозначен в методическом смысле способу определения необходимого чистого дохода в размере 15% стоимости совокупных производственных фондов. </a:t>
            </a:r>
          </a:p>
          <a:p>
            <a:endParaRPr lang="ru-RU" dirty="0"/>
          </a:p>
        </p:txBody>
      </p:sp>
      <p:pic>
        <p:nvPicPr>
          <p:cNvPr id="4" name="Рисунок 3" descr="C:\Users\Анара\Desktop\Снимок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8653" y="3068960"/>
            <a:ext cx="1741914" cy="640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Анара\Desktop\Снимок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581128"/>
            <a:ext cx="1944216" cy="5760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26295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640960" cy="5472608"/>
          </a:xfrm>
        </p:spPr>
        <p:txBody>
          <a:bodyPr>
            <a:normAutofit fontScale="92500" lnSpcReduction="10000"/>
          </a:bodyPr>
          <a:lstStyle/>
          <a:p>
            <a:pPr marL="0" indent="447675" algn="just">
              <a:buNone/>
            </a:pPr>
            <a:r>
              <a:rPr lang="ru-RU" dirty="0"/>
              <a:t>Данный способ расчета дифференциального дохода равнозначен в методическом смысле способу определения необходимого чистого дохода в размере 15% стоимости совокупных производственных фондов. </a:t>
            </a:r>
          </a:p>
          <a:p>
            <a:pPr marL="0" indent="447675" algn="just">
              <a:buNone/>
            </a:pPr>
            <a:r>
              <a:rPr lang="ru-RU" dirty="0"/>
              <a:t>Оценке подлежат пашня, многолетние насаждения, сенокосы и пастбища, а также сельскохозяйственные угодья в целом по сельскохозяйственным предприятиям различных форм хозяйствования и собственности. </a:t>
            </a:r>
          </a:p>
          <a:p>
            <a:pPr marL="0" indent="447675" algn="just">
              <a:buNone/>
            </a:pPr>
            <a:r>
              <a:rPr lang="ru-RU" dirty="0"/>
              <a:t>В районах значительного развития ирригации и осушения оценка производится раздельно по орошаемым, осушенным и немелиорированным землям. </a:t>
            </a:r>
            <a:endParaRPr lang="ru-RU" dirty="0" smtClean="0"/>
          </a:p>
          <a:p>
            <a:pPr marL="0" indent="447675" algn="just">
              <a:buNone/>
            </a:pPr>
            <a:r>
              <a:rPr lang="ru-RU" dirty="0" smtClean="0"/>
              <a:t>При </a:t>
            </a:r>
            <a:r>
              <a:rPr lang="ru-RU" dirty="0"/>
              <a:t>незначительной площади мелиорированных земель и отсутствии достоверной информации по их использованию оценка земель может производиться без их подразделения на мелиорированные и немелиорированные. </a:t>
            </a:r>
          </a:p>
        </p:txBody>
      </p:sp>
    </p:spTree>
    <p:extLst>
      <p:ext uri="{BB962C8B-B14F-4D97-AF65-F5344CB8AC3E}">
        <p14:creationId xmlns:p14="http://schemas.microsoft.com/office/powerpoint/2010/main" val="21426717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36712"/>
            <a:ext cx="8640960" cy="5688632"/>
          </a:xfrm>
        </p:spPr>
        <p:txBody>
          <a:bodyPr>
            <a:normAutofit lnSpcReduction="10000"/>
          </a:bodyPr>
          <a:lstStyle/>
          <a:p>
            <a:pPr marL="0" indent="447675" algn="just">
              <a:buNone/>
            </a:pPr>
            <a:r>
              <a:rPr lang="ru-RU" dirty="0"/>
              <a:t>В обязательный перечень культур, по которым проводится оценка земель, включаются зерновые и зернобобовые культуры в целом, кукуруза, основные технические культуры. </a:t>
            </a:r>
          </a:p>
          <a:p>
            <a:pPr marL="0" indent="447675" algn="just">
              <a:buNone/>
            </a:pPr>
            <a:r>
              <a:rPr lang="ru-RU" dirty="0"/>
              <a:t>Основную исходную информацию для проведения оценки земель составляют материалы государственного учета количества и качества земель, агроклиматические данные, материалы почвенных и геоботанических обследований, годовые отчеты сельскохозяйственных предприятий, статистическая отчетность по внесению удобрений. </a:t>
            </a:r>
          </a:p>
          <a:p>
            <a:pPr marL="0" indent="447675" algn="just">
              <a:buNone/>
            </a:pPr>
            <a:r>
              <a:rPr lang="ru-RU" dirty="0"/>
              <a:t>Основной статистический материал по хозяйствам собирается и обрабатывается не менее чем за пятилетний период.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12605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</TotalTime>
  <Words>847</Words>
  <Application>Microsoft Office PowerPoint</Application>
  <PresentationFormat>Экран (4:3)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ЛЕКЦИЯ 7  ЭКОНОМИЧЕСКАЯ ОЦЕНКА ЗЕМЕЛЬ. ПОНЯТИЕ, СОДЕРЖАНИЕ И ЗАДАЧИ ЭКОНОМИЧЕСКОЙ ОЦЕНКИ ЗЕМЕЛЬ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Показатели экономической оценки земель.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7  ЭКОНОМИЧЕСКАЯ ОЦЕНКА ЗЕМЕЛЬ. ПОНЯТИЕ, СОДЕРЖАНИЕ И ЗАДАЧИ ЭКОНОМИЧЕСКОЙ ОЦЕНКИ ЗЕМЕЛЬ </dc:title>
  <dc:creator>Анара</dc:creator>
  <cp:lastModifiedBy>Анара</cp:lastModifiedBy>
  <cp:revision>3</cp:revision>
  <dcterms:created xsi:type="dcterms:W3CDTF">2021-04-18T14:26:04Z</dcterms:created>
  <dcterms:modified xsi:type="dcterms:W3CDTF">2021-04-18T14:51:49Z</dcterms:modified>
</cp:coreProperties>
</file>